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9" r:id="rId3"/>
    <p:sldId id="260" r:id="rId4"/>
    <p:sldId id="262" r:id="rId5"/>
    <p:sldId id="261" r:id="rId6"/>
    <p:sldId id="263" r:id="rId7"/>
    <p:sldId id="266" r:id="rId8"/>
    <p:sldId id="264" r:id="rId9"/>
    <p:sldId id="265" r:id="rId10"/>
    <p:sldId id="268" r:id="rId11"/>
    <p:sldId id="267" r:id="rId12"/>
    <p:sldId id="269" r:id="rId13"/>
    <p:sldId id="270" r:id="rId14"/>
    <p:sldId id="271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352"/>
    <p:restoredTop sz="94643"/>
  </p:normalViewPr>
  <p:slideViewPr>
    <p:cSldViewPr snapToGrid="0">
      <p:cViewPr>
        <p:scale>
          <a:sx n="90" d="100"/>
          <a:sy n="90" d="100"/>
        </p:scale>
        <p:origin x="66" y="-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 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C9ED-4230-A2E0-CBFE8BD09B35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2-C9ED-4230-A2E0-CBFE8BD09B35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C9ED-4230-A2E0-CBFE8BD09B35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4-C9ED-4230-A2E0-CBFE8BD09B3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spc="0" baseline="0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татары </c:v>
                </c:pt>
                <c:pt idx="1">
                  <c:v>мари </c:v>
                </c:pt>
                <c:pt idx="2">
                  <c:v>удмурты</c:v>
                </c:pt>
                <c:pt idx="3">
                  <c:v>дети, из смешанных браков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65</c:v>
                </c:pt>
                <c:pt idx="1">
                  <c:v>12</c:v>
                </c:pt>
                <c:pt idx="2">
                  <c:v>31</c:v>
                </c:pt>
                <c:pt idx="3">
                  <c:v>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9ED-4230-A2E0-CBFE8BD09B3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23092744"/>
        <c:axId val="23093072"/>
      </c:barChart>
      <c:catAx>
        <c:axId val="2309274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3093072"/>
        <c:auto val="1"/>
        <c:lblAlgn val="ctr"/>
        <c:lblOffset val="100"/>
        <c:noMultiLvlLbl val="0"/>
      </c:catAx>
      <c:valAx>
        <c:axId val="230930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3092744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84635C5-FCA9-26DF-5D32-5CCE8694F74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4839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F589E4-5831-AFDC-47BE-743C515AFD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03EABC2C-E6B4-46FD-1ED4-A2F6531B01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84D10A5-49BA-A664-3725-409B8F0ADA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14.04.2026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D461069-0A12-C7EE-B5ED-695E887ACF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FC6B5E0-7350-AF31-3E4B-345018FF62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93490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FC384937-372D-CF4A-35AE-F7E0E3541F8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A569A52-B188-3921-C35B-1922E4C1C26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6516F74-4228-FA6A-8E45-84FF7B697F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14.04.2026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B165BC8-2EDE-962E-07C3-DF9ECC4D67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4C0D6B2-145F-DE2A-08F4-307F6296A1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5898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A8BDAF7-D789-9924-F7E2-473A050288A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01103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B25C2D5-FA22-E812-4591-77CBD3C8DB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71473AD-DC66-3B2E-93EB-89F5DA5672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37D6B21-D205-A0BA-F620-6C9C4754BC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14.04.2026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F89815C-6DA9-6AD4-6640-AFC55B58E7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459CBAC-CAF3-1E08-0277-C114EAC079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06443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7F302CA-BCE6-204F-5296-15671A8142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E8F07F2-9DCA-7377-639F-522541F9C7A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3827CBD-AA54-1060-AD7E-326D2C8F527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9910FD9-E3E6-0FAB-3D4B-226CBC3495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14.04.2026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4ECF9EC-0A30-6598-E47F-B302DF2F9E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9020569-211C-F685-DEC2-8B87BA27C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60957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2793C1-B246-36D0-EDDB-D51B356B7A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BC1FD1B-3EF6-6FCB-9ECF-AA987498FD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B1F747E-0A9C-2C44-5CA0-668C83CCC6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9755796B-5A95-FEFC-7978-BBE952C4AA4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D56ED21E-9273-A134-44BA-51FA00F9883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E9269D8B-E202-66AC-101F-1F92401E11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14.04.2026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3C95F870-D8D0-B9C6-1F5B-FBAA26143F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ED61C8DE-1161-FBE6-0D42-B96AEC66D3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51712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EF687BF-7686-7D52-D910-341FC42C43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805BFD85-E2D1-A821-C037-2E07DDD5F9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14.04.2026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EC25C8E2-288A-E8D1-E849-D678E346F7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58F3CFD3-F539-8E99-AC21-6C034D8D88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45101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9A54234D-4CA6-9C9A-5636-14B6BDA5D7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14.04.2026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7BA62266-7C8F-A7CC-DC93-E5F5AC6CFA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969B774A-9F02-D3B2-99D9-6ADA05CD23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79524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F995BF9-E6B7-2B03-1DF3-77195A93B6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BB0D3F3-B8FA-52BD-09EF-6F7280BDCD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159449D-02C6-31EA-A43A-4D3C0D9FE5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CF154D6-49F5-E241-F2A3-67689F2ACC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14.04.2026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01E91FC-FC5F-6F64-770E-A84D9D79E7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B4D0086-42AD-F28F-65C3-789CC42742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43191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B8A6973-BFC9-450B-52B1-516773B97A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EF87CF72-9310-95C5-F18E-AF2E57A5C29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D603BB2-E681-E3BB-DFCC-5D66A417FA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C5079F3-69B3-351A-1996-60B53087DA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14.04.2026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D38989E-F776-9B1C-FA9F-29B56AE169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1BAD0D2-48E5-70C4-81FD-A9AA96C47D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72529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58067C1-EFAA-9A1C-1C17-CBD861503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AC44FD5-781B-46B9-DF39-DB83DF77AE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82227A4-08E8-2FA4-92CE-2D52DE709D7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2FE27E-E305-E64C-9236-CE2CB3B46A7E}" type="datetimeFigureOut">
              <a:rPr lang="ru-RU" smtClean="0"/>
              <a:t>14.04.2026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0F2E730-C714-7D56-E243-1659899B20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513A199-714B-83F3-9F1E-C352845C68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57458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1CD9AF3-45E6-0B89-FB25-FE7E79DD50DB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251790" y="1784971"/>
            <a:ext cx="11635409" cy="1708506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>
                <a:effectLst/>
                <a:latin typeface="Bounded" pitchFamily="2" charset="0"/>
              </a:rPr>
              <a:t> </a:t>
            </a:r>
            <a:r>
              <a:rPr lang="ru-RU" sz="3600" b="1" dirty="0" smtClean="0">
                <a:solidFill>
                  <a:srgbClr val="00B050"/>
                </a:solidFill>
                <a:effectLst/>
                <a:latin typeface="Bounded" pitchFamily="2" charset="0"/>
              </a:rPr>
              <a:t>«РОДНОЙ ЯЗЫК КАК СРЕДСТВО СОХРАНЕНИЯ КУЛЬТУРЫ, ТРАДИЦИЙ И ИСТОРИИ НАРОДА»</a:t>
            </a:r>
            <a:endParaRPr lang="ru-RU" sz="3600" b="1" dirty="0">
              <a:solidFill>
                <a:srgbClr val="00B050"/>
              </a:solidFill>
              <a:latin typeface="Bounded" pitchFamily="2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2B2353F-00CB-9D10-1EDC-3804737F25D4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5486400" y="3650199"/>
            <a:ext cx="6400799" cy="1655762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chemeClr val="bg2">
                    <a:lumMod val="50000"/>
                  </a:schemeClr>
                </a:solidFill>
                <a:effectLst/>
                <a:latin typeface="Bounded Light" pitchFamily="2" charset="0"/>
              </a:rPr>
              <a:t> </a:t>
            </a:r>
            <a:r>
              <a:rPr lang="ru-RU" sz="2200" dirty="0" smtClean="0">
                <a:effectLst/>
                <a:latin typeface="Bounded Light" pitchFamily="2" charset="0"/>
              </a:rPr>
              <a:t>Кадирова </a:t>
            </a:r>
            <a:r>
              <a:rPr lang="ru-RU" sz="2200" dirty="0" err="1" smtClean="0">
                <a:effectLst/>
                <a:latin typeface="Bounded Light" pitchFamily="2" charset="0"/>
              </a:rPr>
              <a:t>Гульназ</a:t>
            </a:r>
            <a:r>
              <a:rPr lang="ru-RU" sz="2200" dirty="0" smtClean="0">
                <a:effectLst/>
                <a:latin typeface="Bounded Light" pitchFamily="2" charset="0"/>
              </a:rPr>
              <a:t> </a:t>
            </a:r>
            <a:r>
              <a:rPr lang="ru-RU" sz="2200" dirty="0" err="1" smtClean="0">
                <a:effectLst/>
                <a:latin typeface="Bounded Light" pitchFamily="2" charset="0"/>
              </a:rPr>
              <a:t>Султановна</a:t>
            </a:r>
            <a:r>
              <a:rPr lang="ru-RU" sz="2200" dirty="0" smtClean="0">
                <a:effectLst/>
                <a:latin typeface="Bounded Light" pitchFamily="2" charset="0"/>
              </a:rPr>
              <a:t>, директор, учитель родного (татарского) языка и литературы, высшей квалификационной категории</a:t>
            </a:r>
          </a:p>
          <a:p>
            <a:pPr marL="0" indent="0">
              <a:buNone/>
            </a:pPr>
            <a:r>
              <a:rPr lang="ru-RU" sz="2200" dirty="0" smtClean="0">
                <a:latin typeface="Bounded Light" pitchFamily="2" charset="0"/>
              </a:rPr>
              <a:t>МКОУ СОШ с. Новая </a:t>
            </a:r>
            <a:r>
              <a:rPr lang="ru-RU" sz="2200" dirty="0" err="1" smtClean="0">
                <a:latin typeface="Bounded Light" pitchFamily="2" charset="0"/>
              </a:rPr>
              <a:t>Смаиль</a:t>
            </a:r>
            <a:r>
              <a:rPr lang="ru-RU" sz="2200" dirty="0" smtClean="0">
                <a:latin typeface="Bounded Light" pitchFamily="2" charset="0"/>
              </a:rPr>
              <a:t> </a:t>
            </a:r>
            <a:r>
              <a:rPr lang="ru-RU" sz="2200" dirty="0" err="1" smtClean="0">
                <a:latin typeface="Bounded Light" pitchFamily="2" charset="0"/>
              </a:rPr>
              <a:t>Малмыжского</a:t>
            </a:r>
            <a:r>
              <a:rPr lang="ru-RU" sz="2200" dirty="0" smtClean="0">
                <a:latin typeface="Bounded Light" pitchFamily="2" charset="0"/>
              </a:rPr>
              <a:t> района Кировской области</a:t>
            </a:r>
            <a:endParaRPr lang="ru-RU" sz="2200" dirty="0">
              <a:latin typeface="Bounded Light" pitchFamily="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862017" y="5568462"/>
            <a:ext cx="24149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Казань -2026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5601" y="3235457"/>
            <a:ext cx="2408129" cy="25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702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493" y="516146"/>
            <a:ext cx="2609314" cy="381642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6148" y="1731974"/>
            <a:ext cx="2536156" cy="337747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0646" y="1867651"/>
            <a:ext cx="2975106" cy="397493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455582" y="637037"/>
            <a:ext cx="457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Школьный музей «Музей – хранитель памятников истории, культуры и марийского, татарского, удмуртского народа»</a:t>
            </a:r>
            <a:endParaRPr lang="ru-RU" sz="20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1143" y="5199009"/>
            <a:ext cx="67196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музея </a:t>
            </a:r>
            <a:r>
              <a:rPr lang="ru-RU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Габдрахимова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Гадиля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Султановна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истории и обществознания, Почётный работник общего образования РФ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5036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9292" y="2014131"/>
            <a:ext cx="3065886" cy="397636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32338" y="644769"/>
            <a:ext cx="698695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ВСЕРОССИЙСКАЯ НАУЧНО - ПРАКТИЧЕСКАЯ КОНФЕРЕНЦИЯ </a:t>
            </a:r>
          </a:p>
          <a:p>
            <a:pPr algn="ctr"/>
            <a:endParaRPr lang="ru-RU" sz="2000" b="1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«Историко-культурные связи татар </a:t>
            </a:r>
            <a:r>
              <a:rPr lang="ru-RU" sz="2000" b="1" dirty="0" err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Малмыжского</a:t>
            </a:r>
            <a:r>
              <a:rPr lang="ru-RU" sz="20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 Кировской области с сопредельными территориями Республики Татарстан»</a:t>
            </a:r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2105" y="2820296"/>
            <a:ext cx="5490018" cy="3088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4138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416" y="422030"/>
            <a:ext cx="3751385" cy="281353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7846" y="3387969"/>
            <a:ext cx="3446585" cy="258493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1" y="3515457"/>
            <a:ext cx="3106614" cy="232996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5446" y="479179"/>
            <a:ext cx="3598985" cy="269923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5076" y="2455983"/>
            <a:ext cx="2965939" cy="2224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820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894" y="673539"/>
            <a:ext cx="2651990" cy="343844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2566" y="3406415"/>
            <a:ext cx="2280102" cy="303607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37566" y="2325283"/>
            <a:ext cx="2237426" cy="298120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15311" y="2773837"/>
            <a:ext cx="2188654" cy="303607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598985" y="703385"/>
            <a:ext cx="424784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на межрегиональных и международных олимпиадах по татарскому языку и литературе</a:t>
            </a:r>
            <a:endParaRPr lang="ru-RU" sz="20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42181" y="2293994"/>
            <a:ext cx="3612819" cy="2224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202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6707" y="2137144"/>
            <a:ext cx="2565940" cy="350841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761999" y="2321691"/>
            <a:ext cx="658509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«Берегите наш язык… — это клад, это достояние, переданное нам нашими предшественниками</a:t>
            </a:r>
            <a:r>
              <a:rPr lang="ru-RU" sz="2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!»</a:t>
            </a:r>
          </a:p>
          <a:p>
            <a:pPr algn="r"/>
            <a:r>
              <a:rPr lang="ru-RU" sz="2400" b="1" dirty="0" err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Л.Толстой</a:t>
            </a:r>
            <a:endParaRPr lang="ru-RU" sz="24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7745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30215" y="2774465"/>
            <a:ext cx="890954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0" cap="none" spc="0" normalizeH="0" baseline="0" noProof="0" dirty="0" smtClean="0">
                <a:ln w="3175" cmpd="sng"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kumimoji="0" lang="ru-RU" sz="2000" b="1" i="0" u="none" strike="noStrike" kern="0" cap="none" spc="0" normalizeH="0" baseline="0" noProof="0" dirty="0" smtClean="0">
                <a:ln w="3175" cmpd="sng"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SimSun-ExtG" panose="02010609060101010101" pitchFamily="49" charset="-122"/>
                <a:cs typeface="Times New Roman" panose="02020603050405020304" pitchFamily="18" charset="0"/>
              </a:rPr>
              <a:t>21 февраля</a:t>
            </a:r>
            <a:r>
              <a:rPr kumimoji="0" lang="ru-RU" sz="2000" b="0" i="0" u="none" strike="noStrike" kern="0" cap="none" spc="0" normalizeH="0" baseline="0" noProof="0" dirty="0" smtClean="0">
                <a:ln w="3175" cmpd="sng"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SimSun-ExtG" panose="02010609060101010101" pitchFamily="49" charset="-122"/>
                <a:cs typeface="Times New Roman" panose="02020603050405020304" pitchFamily="18" charset="0"/>
              </a:rPr>
              <a:t> ежегодно отмечается </a:t>
            </a:r>
            <a:r>
              <a:rPr kumimoji="0" lang="ru-RU" sz="2000" b="1" i="0" u="none" strike="noStrike" kern="0" cap="none" spc="0" normalizeH="0" baseline="0" noProof="0" dirty="0" smtClean="0">
                <a:ln w="3175" cmpd="sng"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SimSun-ExtG" panose="02010609060101010101" pitchFamily="49" charset="-122"/>
                <a:cs typeface="Times New Roman" panose="02020603050405020304" pitchFamily="18" charset="0"/>
              </a:rPr>
              <a:t>Международный день родного языка</a:t>
            </a:r>
            <a:r>
              <a:rPr kumimoji="0" lang="ru-RU" sz="2000" b="0" i="0" u="none" strike="noStrike" kern="0" cap="none" spc="0" normalizeH="0" baseline="0" noProof="0" dirty="0" smtClean="0">
                <a:ln w="3175" cmpd="sng"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SimSun-ExtG" panose="02010609060101010101" pitchFamily="49" charset="-122"/>
                <a:cs typeface="Times New Roman" panose="02020603050405020304" pitchFamily="18" charset="0"/>
              </a:rPr>
              <a:t>.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0" i="0" u="none" strike="noStrike" kern="0" cap="none" spc="0" normalizeH="0" baseline="0" noProof="0" dirty="0" smtClean="0">
              <a:ln w="3175" cmpd="sng"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Times New Roman" panose="02020603050405020304" pitchFamily="18" charset="0"/>
              <a:ea typeface="SimSun-ExtG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kern="0" dirty="0" smtClean="0">
                <a:ln w="3175" cmpd="sng"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ea typeface="SimSun-ExtG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0" lang="ru-RU" sz="2000" b="0" i="0" u="none" strike="noStrike" kern="0" cap="none" spc="0" normalizeH="0" baseline="0" noProof="0" dirty="0" smtClean="0">
                <a:ln w="3175" cmpd="sng"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SimSun-ExtG" panose="02010609060101010101" pitchFamily="49" charset="-122"/>
                <a:cs typeface="Times New Roman" panose="02020603050405020304" pitchFamily="18" charset="0"/>
              </a:rPr>
              <a:t>Праздник учреждён </a:t>
            </a:r>
            <a:r>
              <a:rPr kumimoji="0" lang="ru-RU" sz="2000" b="1" i="0" u="none" strike="noStrike" kern="0" cap="none" spc="0" normalizeH="0" baseline="0" noProof="0" dirty="0" smtClean="0">
                <a:ln w="3175" cmpd="sng"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SimSun-ExtG" panose="02010609060101010101" pitchFamily="49" charset="-122"/>
                <a:cs typeface="Times New Roman" panose="02020603050405020304" pitchFamily="18" charset="0"/>
              </a:rPr>
              <a:t>Генеральной конференцией ЮНЕСКО 17 ноября 1999 года. </a:t>
            </a:r>
            <a:br>
              <a:rPr kumimoji="0" lang="ru-RU" sz="2000" b="1" i="0" u="none" strike="noStrike" kern="0" cap="none" spc="0" normalizeH="0" baseline="0" noProof="0" dirty="0" smtClean="0">
                <a:ln w="3175" cmpd="sng"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SimSun-ExtG" panose="02010609060101010101" pitchFamily="49" charset="-122"/>
                <a:cs typeface="Times New Roman" panose="02020603050405020304" pitchFamily="18" charset="0"/>
              </a:rPr>
            </a:br>
            <a:r>
              <a:rPr kumimoji="0" lang="ru-RU" sz="2000" b="0" i="0" u="none" strike="noStrike" kern="0" cap="none" spc="0" normalizeH="0" baseline="0" noProof="0" dirty="0" smtClean="0">
                <a:ln w="3175" cmpd="sng"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SimSun-ExtG" panose="02010609060101010101" pitchFamily="49" charset="-122"/>
                <a:cs typeface="Times New Roman" panose="02020603050405020304" pitchFamily="18" charset="0"/>
              </a:rPr>
              <a:t>Дата выбрана в знак памяти о событиях 1952 года в Бангладеш, когда студенты погибли, протестуя против закона о запрете использования родного языка в общественных местах.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 panose="02020603050405020304" pitchFamily="18" charset="0"/>
              <a:ea typeface="SimSun-ExtG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4506" y="269631"/>
            <a:ext cx="4159842" cy="2348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0990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38278842"/>
              </p:ext>
            </p:extLst>
          </p:nvPr>
        </p:nvGraphicFramePr>
        <p:xfrm>
          <a:off x="2032000" y="1312985"/>
          <a:ext cx="6549292" cy="42320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2543908" y="480646"/>
            <a:ext cx="46657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Полиэтнический состав школы: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979876" y="3270738"/>
            <a:ext cx="26259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t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школе 122 ученика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2661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21011" t="17952" r="8450" b="22596"/>
          <a:stretch/>
        </p:blipFill>
        <p:spPr>
          <a:xfrm>
            <a:off x="951038" y="575304"/>
            <a:ext cx="4225431" cy="92612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0021" y="1866982"/>
            <a:ext cx="4301873" cy="173746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/>
          <a:srcRect l="18914" t="21271" r="8256" b="5949"/>
          <a:stretch/>
        </p:blipFill>
        <p:spPr>
          <a:xfrm>
            <a:off x="740022" y="3970002"/>
            <a:ext cx="4301873" cy="124596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/>
          <a:srcRect l="3242" t="15091" r="10841" b="3780"/>
          <a:stretch/>
        </p:blipFill>
        <p:spPr>
          <a:xfrm>
            <a:off x="6077177" y="1992922"/>
            <a:ext cx="4555655" cy="3223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5076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1597" y="674186"/>
            <a:ext cx="5039564" cy="283101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5000" y="2116015"/>
            <a:ext cx="4487045" cy="336528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195753" y="4114800"/>
            <a:ext cx="43258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t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1925 – 2025 гг</a:t>
            </a:r>
          </a:p>
          <a:p>
            <a:pPr algn="ctr"/>
            <a:r>
              <a:rPr lang="tt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Наша школа столетней историей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9903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955" y="2096639"/>
            <a:ext cx="4395597" cy="329822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32826" y="2017384"/>
            <a:ext cx="2591025" cy="345673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44370" y="2157605"/>
            <a:ext cx="2487384" cy="331651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59169" y="550985"/>
            <a:ext cx="61311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ФЕСТИВАЛЬ «ХОРОВОД ДРУЖБЫ</a:t>
            </a:r>
            <a:r>
              <a:rPr lang="ru-RU" sz="24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4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2412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t="19406"/>
          <a:stretch/>
        </p:blipFill>
        <p:spPr>
          <a:xfrm>
            <a:off x="4362507" y="2943257"/>
            <a:ext cx="1499032" cy="268382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1408" y="2810481"/>
            <a:ext cx="2115495" cy="281659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42228" y="2373052"/>
            <a:ext cx="4461977" cy="334780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4126" y="639056"/>
            <a:ext cx="3225064" cy="196917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560277" y="861794"/>
            <a:ext cx="35520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t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Народные тан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цы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песни, в которых ребёнок чувствует характер и ритм своего народа</a:t>
            </a:r>
            <a:r>
              <a:rPr lang="tt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8810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1283" y="251229"/>
            <a:ext cx="3841540" cy="28886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184" y="2835586"/>
            <a:ext cx="4688230" cy="262760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/>
          <a:srcRect l="14747" t="4323" r="5132"/>
          <a:stretch/>
        </p:blipFill>
        <p:spPr>
          <a:xfrm>
            <a:off x="7655169" y="2145324"/>
            <a:ext cx="4243753" cy="296673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66675" y="2268471"/>
            <a:ext cx="39741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Акция «ТАТАРЧА ДИКТАНТ»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7877908" y="5278524"/>
            <a:ext cx="32121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«ПИШЕМ ПО-МАРИЙСКИ»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5076093" y="3387969"/>
            <a:ext cx="228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«УДМУРТ ДИКТАНТ»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73399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412" y="736737"/>
            <a:ext cx="3336776" cy="426901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75385" y="806846"/>
            <a:ext cx="3224677" cy="429733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9390185" y="2672862"/>
            <a:ext cx="203981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Совместные проекты с родителями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8278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</TotalTime>
  <Words>184</Words>
  <Application>Microsoft Office PowerPoint</Application>
  <PresentationFormat>Широкоэкранный</PresentationFormat>
  <Paragraphs>25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2" baseType="lpstr">
      <vt:lpstr>SimSun-ExtG</vt:lpstr>
      <vt:lpstr>Arial</vt:lpstr>
      <vt:lpstr>Bounded</vt:lpstr>
      <vt:lpstr>Bounded Light</vt:lpstr>
      <vt:lpstr>Calibri</vt:lpstr>
      <vt:lpstr>Calibri Light</vt:lpstr>
      <vt:lpstr>Times New Roman</vt:lpstr>
      <vt:lpstr>Тема Office</vt:lpstr>
      <vt:lpstr> «РОДНОЙ ЯЗЫК КАК СРЕДСТВО СОХРАНЕНИЯ КУЛЬТУРЫ, ТРАДИЦИЙ И ИСТОРИИ НАРОДА»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Заголовок презентации</dc:title>
  <dc:creator>Microsoft Office User</dc:creator>
  <cp:lastModifiedBy>User</cp:lastModifiedBy>
  <cp:revision>13</cp:revision>
  <dcterms:created xsi:type="dcterms:W3CDTF">2026-04-03T20:11:11Z</dcterms:created>
  <dcterms:modified xsi:type="dcterms:W3CDTF">2026-04-14T17:53:45Z</dcterms:modified>
</cp:coreProperties>
</file>